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4" r:id="rId5"/>
    <p:sldId id="265" r:id="rId6"/>
    <p:sldId id="260" r:id="rId7"/>
    <p:sldId id="263" r:id="rId8"/>
    <p:sldId id="261" r:id="rId9"/>
    <p:sldId id="262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41321-E2E6-388B-F478-2FE3491252A9}" v="317" dt="2023-10-04T12:40:48.765"/>
    <p1510:client id="{B91D552B-00A3-453B-9073-E6F9877FE812}" v="9" dt="2023-10-04T11:33:16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2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3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235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56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5693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65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6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6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4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8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3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0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0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5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6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문제정의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ea typeface="HY그래픽M"/>
              </a:rPr>
              <a:t>2조 박수민, 김진원, 강경민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1FCC66-E932-4857-AA37-B404B07C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51" y="341135"/>
            <a:ext cx="9548964" cy="6175729"/>
          </a:xfrm>
          <a:prstGeom prst="rect">
            <a:avLst/>
          </a:prstGeom>
        </p:spPr>
      </p:pic>
      <p:pic>
        <p:nvPicPr>
          <p:cNvPr id="5" name="내용 개체 틀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8F8ACC4-037F-424B-BE1A-BAD0B6C60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9243" y="2094764"/>
            <a:ext cx="4899601" cy="24900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477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D03C6E-9AEA-40F5-8304-EAF36B96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1385">
            <a:off x="708824" y="583915"/>
            <a:ext cx="7601717" cy="1847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7466A8-0FB0-4FFF-A9FA-76685680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82" y="2369204"/>
            <a:ext cx="6590286" cy="40830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3FC2B8-9F56-4F7B-BCA3-2E612CF2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51031">
            <a:off x="255501" y="3671555"/>
            <a:ext cx="4641675" cy="14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D5239-9DFD-B593-0C2E-64A0E9F6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왜 독서율이 떨어지는가?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51219-E715-0468-B229-9CAAECBDAB8F}"/>
              </a:ext>
            </a:extLst>
          </p:cNvPr>
          <p:cNvSpPr txBox="1"/>
          <p:nvPr/>
        </p:nvSpPr>
        <p:spPr>
          <a:xfrm>
            <a:off x="677334" y="1930400"/>
            <a:ext cx="3112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HY그래픽M"/>
              </a:rPr>
              <a:t>다양한 경쟁 미디어의 등장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4E33F5-65F0-4E02-BFB8-85B0207A4A56}"/>
              </a:ext>
            </a:extLst>
          </p:cNvPr>
          <p:cNvSpPr/>
          <p:nvPr/>
        </p:nvSpPr>
        <p:spPr>
          <a:xfrm>
            <a:off x="568423" y="2299732"/>
            <a:ext cx="333059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C0B4C-1FB2-4EE9-B8A6-7BAE3B9907A1}"/>
              </a:ext>
            </a:extLst>
          </p:cNvPr>
          <p:cNvSpPr txBox="1"/>
          <p:nvPr/>
        </p:nvSpPr>
        <p:spPr>
          <a:xfrm>
            <a:off x="629695" y="2714783"/>
            <a:ext cx="7872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HY그래픽M"/>
              </a:rPr>
              <a:t>-&gt; </a:t>
            </a:r>
            <a:r>
              <a:rPr lang="ko-KR" altLang="en-US" dirty="0">
                <a:ea typeface="HY그래픽M"/>
              </a:rPr>
              <a:t>책보다 다른 콘텐츠 서비스가 더 재미있다</a:t>
            </a:r>
            <a:r>
              <a:rPr lang="en-US" altLang="ko-KR" dirty="0">
                <a:ea typeface="HY그래픽M"/>
              </a:rPr>
              <a:t>. / </a:t>
            </a:r>
            <a:r>
              <a:rPr lang="ko-KR" altLang="en-US" dirty="0">
                <a:ea typeface="HY그래픽M"/>
              </a:rPr>
              <a:t>다양한 콘텐츠 디지털화</a:t>
            </a:r>
            <a:endParaRPr lang="ko-KR" dirty="0">
              <a:ea typeface="HY그래픽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BA125D-26AE-4C93-83E8-DDC3176BB17D}"/>
              </a:ext>
            </a:extLst>
          </p:cNvPr>
          <p:cNvSpPr/>
          <p:nvPr/>
        </p:nvSpPr>
        <p:spPr>
          <a:xfrm>
            <a:off x="677334" y="3154332"/>
            <a:ext cx="6668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gg sans"/>
              </a:rPr>
              <a:t>=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gg sans"/>
              </a:rPr>
              <a:t>독서가 타 매체를 즐기는 것보다 매력이 없음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0B210F-12FB-499F-A836-E582F3EEB11A}"/>
              </a:ext>
            </a:extLst>
          </p:cNvPr>
          <p:cNvSpPr/>
          <p:nvPr/>
        </p:nvSpPr>
        <p:spPr>
          <a:xfrm>
            <a:off x="2434476" y="4176149"/>
            <a:ext cx="66681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책이 상대적으로 재미 없어서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</a:p>
          <a:p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</a:rPr>
              <a:t>독서율이 해마다 감소하고있다</a:t>
            </a: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ko-KR" alt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9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E9DA42-E9B1-47EC-8459-9FC1A96C0065}"/>
              </a:ext>
            </a:extLst>
          </p:cNvPr>
          <p:cNvSpPr/>
          <p:nvPr/>
        </p:nvSpPr>
        <p:spPr>
          <a:xfrm>
            <a:off x="129673" y="4031128"/>
            <a:ext cx="5280509" cy="861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+mj-ea"/>
              </a:rPr>
              <a:t>년 독서진흥 관련 사업 결산액은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총 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4,258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억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+mj-ea"/>
              </a:rPr>
              <a:t>년에는 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5,811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억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전년 대비 약 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36.5%</a:t>
            </a:r>
            <a:r>
              <a:rPr lang="ko-KR" altLang="en-US" dirty="0">
                <a:solidFill>
                  <a:schemeClr val="bg1"/>
                </a:solidFill>
                <a:latin typeface="+mj-ea"/>
              </a:rPr>
              <a:t>가 증가했다</a:t>
            </a:r>
            <a:r>
              <a:rPr lang="en-US" altLang="ko-KR" dirty="0">
                <a:solidFill>
                  <a:schemeClr val="bg1"/>
                </a:solidFill>
                <a:latin typeface="+mj-ea"/>
              </a:rPr>
              <a:t>.</a:t>
            </a:r>
            <a:endParaRPr lang="ko-KR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DF0701-CCE9-C6C1-836E-C66278CD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문제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728BF-0348-C349-1101-FE6A00CE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71" y="3545484"/>
            <a:ext cx="8596668" cy="861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HY그래픽M"/>
              </a:rPr>
              <a:t>독서율이 떨어지고 있다.</a:t>
            </a:r>
            <a:endParaRPr lang="ko-KR" altLang="en-US" dirty="0">
              <a:ea typeface="HY그래픽M" panose="02030600000101010101" pitchFamily="18" charset="-127"/>
            </a:endParaRPr>
          </a:p>
          <a:p>
            <a:endParaRPr lang="ko-KR" altLang="en-US" dirty="0">
              <a:ea typeface="HY그래픽M"/>
            </a:endParaRPr>
          </a:p>
          <a:p>
            <a:endParaRPr lang="ko-KR" altLang="en-US" dirty="0">
              <a:ea typeface="HY그래픽M"/>
            </a:endParaRPr>
          </a:p>
        </p:txBody>
      </p:sp>
      <p:pic>
        <p:nvPicPr>
          <p:cNvPr id="4" name="그림 3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00BC7BD7-263B-4300-B4F0-F15A8275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05" y="306819"/>
            <a:ext cx="5770119" cy="55713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D62B87-C4A4-4A12-A762-F2133AE791AB}"/>
              </a:ext>
            </a:extLst>
          </p:cNvPr>
          <p:cNvSpPr/>
          <p:nvPr/>
        </p:nvSpPr>
        <p:spPr>
          <a:xfrm>
            <a:off x="5983858" y="6009869"/>
            <a:ext cx="4449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Noto Sans KR"/>
              </a:rPr>
              <a:t>문화체육관광부 </a:t>
            </a:r>
            <a:r>
              <a:rPr lang="ko-KR" altLang="en-US" dirty="0" err="1">
                <a:solidFill>
                  <a:srgbClr val="333333"/>
                </a:solidFill>
                <a:latin typeface="+mj-ea"/>
                <a:ea typeface="+mj-ea"/>
              </a:rPr>
              <a:t>국민독서실태조사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(2021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년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975D5A-B450-4746-BC4B-DC76B5FA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931" y="478799"/>
            <a:ext cx="5662046" cy="51012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447E7C-EAD6-4591-A1AD-A09E7300A5D0}"/>
              </a:ext>
            </a:extLst>
          </p:cNvPr>
          <p:cNvSpPr/>
          <p:nvPr/>
        </p:nvSpPr>
        <p:spPr>
          <a:xfrm>
            <a:off x="207547" y="1453524"/>
            <a:ext cx="5362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</a:rPr>
              <a:t>도서관에대한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 문제점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</a:rPr>
              <a:t>찾다보니까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buFont typeface="+mj-lt"/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도서관 이용률이 해마다 점차 낮아지는 것을 확인</a:t>
            </a:r>
            <a:endParaRPr lang="ko-KR" altLang="en-US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08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21771-799E-C292-39FA-58A860D6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독서율의 감소로 인한 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375C2-C313-194F-C3D7-48266965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/>
          </a:p>
          <a:p>
            <a:endParaRPr lang="ko-KR" altLang="en-US" dirty="0">
              <a:ea typeface="HY그래픽M"/>
            </a:endParaRPr>
          </a:p>
          <a:p>
            <a:endParaRPr lang="ko-KR" altLang="en-US" dirty="0">
              <a:ea typeface="HY그래픽M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D04972-D426-5698-F446-3E49465D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9" y="1710950"/>
            <a:ext cx="8738558" cy="28943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7C26EC-9A8F-41FD-8EE6-54FE14419461}"/>
              </a:ext>
            </a:extLst>
          </p:cNvPr>
          <p:cNvSpPr/>
          <p:nvPr/>
        </p:nvSpPr>
        <p:spPr>
          <a:xfrm>
            <a:off x="4160217" y="2369631"/>
            <a:ext cx="1465462" cy="72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F7DE0-3F10-4C94-989E-14958F1F279A}"/>
              </a:ext>
            </a:extLst>
          </p:cNvPr>
          <p:cNvSpPr txBox="1"/>
          <p:nvPr/>
        </p:nvSpPr>
        <p:spPr>
          <a:xfrm rot="-10800000" flipV="1">
            <a:off x="1343073" y="5201664"/>
            <a:ext cx="8319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HY그래픽M"/>
              </a:rPr>
              <a:t>독서율의 감소 -&gt; 낮아지는 문해력 -&gt; </a:t>
            </a:r>
            <a:r>
              <a:rPr lang="ko-KR" altLang="en-US" dirty="0" err="1">
                <a:ea typeface="HY그래픽M"/>
              </a:rPr>
              <a:t>문서해독능력</a:t>
            </a:r>
            <a:r>
              <a:rPr lang="ko-KR" altLang="en-US" dirty="0">
                <a:ea typeface="HY그래픽M"/>
              </a:rPr>
              <a:t> 저하  </a:t>
            </a:r>
            <a:r>
              <a:rPr lang="en-US" altLang="ko-KR" dirty="0">
                <a:ea typeface="HY그래픽M"/>
              </a:rPr>
              <a:t>/ </a:t>
            </a:r>
            <a:r>
              <a:rPr lang="ko-KR" altLang="en-US" dirty="0">
                <a:ea typeface="HY그래픽M"/>
              </a:rPr>
              <a:t> 의사소통의 문제</a:t>
            </a:r>
          </a:p>
        </p:txBody>
      </p:sp>
    </p:spTree>
    <p:extLst>
      <p:ext uri="{BB962C8B-B14F-4D97-AF65-F5344CB8AC3E}">
        <p14:creationId xmlns:p14="http://schemas.microsoft.com/office/powerpoint/2010/main" val="323327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84EE668-5957-49E1-89A1-4AC04A24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25766">
            <a:off x="185565" y="3174693"/>
            <a:ext cx="5329122" cy="2678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B3BF0F-1928-437C-81AC-BB41EB63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4" y="215927"/>
            <a:ext cx="4771363" cy="2813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42979B-2279-4E99-B181-B21EED8D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995">
            <a:off x="6206724" y="432834"/>
            <a:ext cx="5731727" cy="3086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D9D936-05B5-4B97-8897-EE5FC400B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010" y="3926015"/>
            <a:ext cx="6388025" cy="20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3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21771-799E-C292-39FA-58A860D6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독서율의 감소로 인한 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375C2-C313-194F-C3D7-48266965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 dirty="0"/>
          </a:p>
          <a:p>
            <a:endParaRPr lang="ko-KR" altLang="en-US" dirty="0">
              <a:ea typeface="HY그래픽M"/>
            </a:endParaRPr>
          </a:p>
          <a:p>
            <a:endParaRPr lang="ko-KR" altLang="en-US" dirty="0">
              <a:ea typeface="HY그래픽M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D04972-D426-5698-F446-3E49465D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9" y="1710950"/>
            <a:ext cx="8738558" cy="2894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0CE8-2319-1C64-C0CF-81B40E358C7A}"/>
              </a:ext>
            </a:extLst>
          </p:cNvPr>
          <p:cNvSpPr txBox="1"/>
          <p:nvPr/>
        </p:nvSpPr>
        <p:spPr>
          <a:xfrm rot="-10800000" flipV="1">
            <a:off x="1369121" y="5117169"/>
            <a:ext cx="8319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HY그래픽M"/>
              </a:rPr>
              <a:t>독서율의 감소 -&gt; 낮아지는 문해력 -&gt; </a:t>
            </a:r>
            <a:r>
              <a:rPr lang="ko-KR" altLang="en-US" dirty="0" err="1">
                <a:ea typeface="HY그래픽M"/>
              </a:rPr>
              <a:t>문서해독능력</a:t>
            </a:r>
            <a:r>
              <a:rPr lang="ko-KR" altLang="en-US" dirty="0">
                <a:ea typeface="HY그래픽M"/>
              </a:rPr>
              <a:t> 저하  </a:t>
            </a:r>
            <a:r>
              <a:rPr lang="en-US" altLang="ko-KR" dirty="0">
                <a:ea typeface="HY그래픽M"/>
              </a:rPr>
              <a:t>/ </a:t>
            </a:r>
            <a:r>
              <a:rPr lang="ko-KR" altLang="en-US" dirty="0">
                <a:ea typeface="HY그래픽M"/>
              </a:rPr>
              <a:t> 의사소통의 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7C26EC-9A8F-41FD-8EE6-54FE14419461}"/>
              </a:ext>
            </a:extLst>
          </p:cNvPr>
          <p:cNvSpPr/>
          <p:nvPr/>
        </p:nvSpPr>
        <p:spPr>
          <a:xfrm>
            <a:off x="4160217" y="2369631"/>
            <a:ext cx="1465462" cy="72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477281-E9BE-47C4-A541-BB91134D1D72}"/>
              </a:ext>
            </a:extLst>
          </p:cNvPr>
          <p:cNvSpPr/>
          <p:nvPr/>
        </p:nvSpPr>
        <p:spPr>
          <a:xfrm>
            <a:off x="7758270" y="2752145"/>
            <a:ext cx="1465462" cy="726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2DB8BF-B6F7-4EB8-8AB1-754DCA74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555" y="629819"/>
            <a:ext cx="6724650" cy="4268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1A27EC-F113-4369-9CDC-00D79CED5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4"/>
          <a:stretch/>
        </p:blipFill>
        <p:spPr>
          <a:xfrm>
            <a:off x="0" y="629820"/>
            <a:ext cx="6418967" cy="42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FE460-A797-B1AD-2F3E-D32ED3FE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왜 독서율이 떨어지는가</a:t>
            </a:r>
            <a:r>
              <a:rPr lang="en-US" altLang="ko-KR" dirty="0">
                <a:ea typeface="+mj-lt"/>
              </a:rPr>
              <a:t>?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DCAE7-DA2E-D5E8-1D50-CC6B3EB5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>
                <a:ea typeface="HY그래픽M"/>
              </a:rPr>
              <a:t>1. </a:t>
            </a:r>
            <a:r>
              <a:rPr lang="ko-KR" altLang="en-US" dirty="0">
                <a:ea typeface="HY그래픽M"/>
              </a:rPr>
              <a:t>금전적인 이유</a:t>
            </a:r>
            <a:endParaRPr lang="en-US" altLang="ko-KR" dirty="0">
              <a:ea typeface="HY그래픽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ea typeface="HY그래픽M" panose="02030600000101010101" pitchFamily="18" charset="-127"/>
              </a:rPr>
              <a:t> - </a:t>
            </a:r>
            <a:r>
              <a:rPr lang="ko-KR" altLang="en-US" dirty="0">
                <a:ea typeface="HY그래픽M"/>
              </a:rPr>
              <a:t>책 한권 </a:t>
            </a:r>
            <a:r>
              <a:rPr lang="ko-KR" altLang="en-US" dirty="0" err="1">
                <a:ea typeface="HY그래픽M"/>
              </a:rPr>
              <a:t>한권</a:t>
            </a:r>
            <a:r>
              <a:rPr lang="ko-KR" altLang="en-US" dirty="0">
                <a:ea typeface="HY그래픽M"/>
              </a:rPr>
              <a:t> 가격이 비싸다.</a:t>
            </a:r>
            <a:endParaRPr lang="en-US" altLang="ko-KR" dirty="0">
              <a:ea typeface="HY그래픽M"/>
            </a:endParaRPr>
          </a:p>
          <a:p>
            <a:pPr marL="0" indent="0">
              <a:buNone/>
            </a:pPr>
            <a:r>
              <a:rPr lang="en-US" altLang="ko-KR" dirty="0">
                <a:ea typeface="HY그래픽M"/>
              </a:rPr>
              <a:t> - </a:t>
            </a:r>
            <a:r>
              <a:rPr lang="ko-KR" altLang="en-US" dirty="0">
                <a:ea typeface="HY그래픽M"/>
              </a:rPr>
              <a:t>비싼 가격으로 인해 </a:t>
            </a:r>
            <a:r>
              <a:rPr lang="ko-KR" altLang="en-US" b="1" u="sng" dirty="0">
                <a:ea typeface="HY그래픽M"/>
              </a:rPr>
              <a:t>도서관</a:t>
            </a:r>
            <a:r>
              <a:rPr lang="ko-KR" altLang="en-US" dirty="0">
                <a:ea typeface="HY그래픽M"/>
              </a:rPr>
              <a:t>을 이용하지만 거리 때문에 불편하다.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05046B-388B-47D9-97C6-814FC2DD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519" y="3429000"/>
            <a:ext cx="3427833" cy="3172622"/>
          </a:xfrm>
          <a:prstGeom prst="rect">
            <a:avLst/>
          </a:prstGeom>
        </p:spPr>
      </p:pic>
      <p:pic>
        <p:nvPicPr>
          <p:cNvPr id="1026" name="Picture 2" descr="Facebook' 대신 진짜 'book'이랑 놀자! : 네이버 블로그">
            <a:extLst>
              <a:ext uri="{FF2B5EF4-FFF2-40B4-BE49-F238E27FC236}">
                <a16:creationId xmlns:a16="http://schemas.microsoft.com/office/drawing/2014/main" id="{0FB73EEE-2AF3-4B0D-9F16-A1E18BCF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122" y="3665169"/>
            <a:ext cx="3810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57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7AA4A-9094-32CB-D21A-276D005C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왜 독서율이 떨어지는가</a:t>
            </a:r>
            <a:r>
              <a:rPr lang="en-US" altLang="ko-KR" dirty="0">
                <a:ea typeface="맑은 고딕"/>
              </a:rPr>
              <a:t>?</a:t>
            </a:r>
            <a:endParaRPr lang="ko-KR" dirty="0"/>
          </a:p>
        </p:txBody>
      </p:sp>
      <p:pic>
        <p:nvPicPr>
          <p:cNvPr id="4" name="내용 개체 틀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F76CCC4-8597-B3B5-E42F-0096931F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857" y="1270000"/>
            <a:ext cx="10225935" cy="5196970"/>
          </a:xfrm>
        </p:spPr>
      </p:pic>
    </p:spTree>
    <p:extLst>
      <p:ext uri="{BB962C8B-B14F-4D97-AF65-F5344CB8AC3E}">
        <p14:creationId xmlns:p14="http://schemas.microsoft.com/office/powerpoint/2010/main" val="149022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D5239-9DFD-B593-0C2E-64A0E9F6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왜 독서율이 떨어지는가?</a:t>
            </a:r>
            <a:endParaRPr lang="ko-KR" altLang="en-US" dirty="0"/>
          </a:p>
        </p:txBody>
      </p:sp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78322F-7C56-76C6-15F8-2DF254F34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352" y="2987207"/>
            <a:ext cx="8596668" cy="27312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D921D-08F2-262A-9239-0F37026E69D7}"/>
              </a:ext>
            </a:extLst>
          </p:cNvPr>
          <p:cNvSpPr txBox="1"/>
          <p:nvPr/>
        </p:nvSpPr>
        <p:spPr>
          <a:xfrm>
            <a:off x="710339" y="1666067"/>
            <a:ext cx="5327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HY그래픽M"/>
              </a:rPr>
              <a:t>결정적인 원인</a:t>
            </a:r>
          </a:p>
          <a:p>
            <a:endParaRPr lang="ko-KR" dirty="0">
              <a:ea typeface="HY그래픽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51219-E715-0468-B229-9CAAECBDAB8F}"/>
              </a:ext>
            </a:extLst>
          </p:cNvPr>
          <p:cNvSpPr txBox="1"/>
          <p:nvPr/>
        </p:nvSpPr>
        <p:spPr>
          <a:xfrm>
            <a:off x="678051" y="2369949"/>
            <a:ext cx="49788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HY그래픽M"/>
              </a:rPr>
              <a:t>다양한 경쟁 미디어의 등장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4E33F5-65F0-4E02-BFB8-85B0207A4A56}"/>
              </a:ext>
            </a:extLst>
          </p:cNvPr>
          <p:cNvSpPr/>
          <p:nvPr/>
        </p:nvSpPr>
        <p:spPr>
          <a:xfrm>
            <a:off x="677334" y="2739281"/>
            <a:ext cx="333059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536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159</Words>
  <Application>Microsoft Office PowerPoint</Application>
  <PresentationFormat>와이드스크린</PresentationFormat>
  <Paragraphs>31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gg sans</vt:lpstr>
      <vt:lpstr>HY그래픽M</vt:lpstr>
      <vt:lpstr>Noto Sans KR</vt:lpstr>
      <vt:lpstr>맑은 고딕</vt:lpstr>
      <vt:lpstr>Arial</vt:lpstr>
      <vt:lpstr>Trebuchet MS</vt:lpstr>
      <vt:lpstr>Wingdings 3</vt:lpstr>
      <vt:lpstr>Facet</vt:lpstr>
      <vt:lpstr>문제정의</vt:lpstr>
      <vt:lpstr>문제 인식</vt:lpstr>
      <vt:lpstr>독서율의 감소로 인한 문제</vt:lpstr>
      <vt:lpstr>PowerPoint 프레젠테이션</vt:lpstr>
      <vt:lpstr>독서율의 감소로 인한 문제</vt:lpstr>
      <vt:lpstr>PowerPoint 프레젠테이션</vt:lpstr>
      <vt:lpstr>왜 독서율이 떨어지는가?</vt:lpstr>
      <vt:lpstr>왜 독서율이 떨어지는가?</vt:lpstr>
      <vt:lpstr>왜 독서율이 떨어지는가?</vt:lpstr>
      <vt:lpstr>PowerPoint 프레젠테이션</vt:lpstr>
      <vt:lpstr>PowerPoint 프레젠테이션</vt:lpstr>
      <vt:lpstr>왜 독서율이 떨어지는가?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전산</cp:lastModifiedBy>
  <cp:revision>98</cp:revision>
  <dcterms:created xsi:type="dcterms:W3CDTF">2023-10-04T11:33:06Z</dcterms:created>
  <dcterms:modified xsi:type="dcterms:W3CDTF">2023-10-04T16:44:58Z</dcterms:modified>
</cp:coreProperties>
</file>